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23"/>
  </p:notesMasterIdLst>
  <p:sldIdLst>
    <p:sldId id="256" r:id="rId2"/>
    <p:sldId id="303" r:id="rId3"/>
    <p:sldId id="304" r:id="rId4"/>
    <p:sldId id="305" r:id="rId5"/>
    <p:sldId id="306" r:id="rId6"/>
    <p:sldId id="307" r:id="rId7"/>
    <p:sldId id="308" r:id="rId8"/>
    <p:sldId id="309" r:id="rId9"/>
    <p:sldId id="310" r:id="rId10"/>
    <p:sldId id="311" r:id="rId11"/>
    <p:sldId id="312" r:id="rId12"/>
    <p:sldId id="313" r:id="rId13"/>
    <p:sldId id="314" r:id="rId14"/>
    <p:sldId id="315" r:id="rId15"/>
    <p:sldId id="316" r:id="rId16"/>
    <p:sldId id="317" r:id="rId17"/>
    <p:sldId id="318" r:id="rId18"/>
    <p:sldId id="319" r:id="rId19"/>
    <p:sldId id="320" r:id="rId20"/>
    <p:sldId id="321" r:id="rId21"/>
    <p:sldId id="302" r:id="rId2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3" autoAdjust="0"/>
    <p:restoredTop sz="94660"/>
  </p:normalViewPr>
  <p:slideViewPr>
    <p:cSldViewPr>
      <p:cViewPr varScale="1">
        <p:scale>
          <a:sx n="91" d="100"/>
          <a:sy n="91" d="100"/>
        </p:scale>
        <p:origin x="-92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2" d="100"/>
          <a:sy n="92" d="100"/>
        </p:scale>
        <p:origin x="-376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A6F3147-B3C0-4B2A-B964-AB106F786BE1}" type="datetimeFigureOut">
              <a:rPr lang="en-US"/>
              <a:pPr>
                <a:defRPr/>
              </a:pPr>
              <a:t>3/18/2014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CA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CA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1BF7B1FF-DFE5-4B27-8E0E-F1DDF2FB76B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56109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CA" smtClean="0"/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E6226FB-55D5-4CAA-90EF-D8DC53E1A20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CA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D8B4BAC-BA8E-4972-8D36-320F3C1707C4}" type="slidenum">
              <a:rPr lang="en-CA" smtClean="0"/>
              <a:pPr>
                <a:defRPr/>
              </a:pPr>
              <a:t>11</a:t>
            </a:fld>
            <a:endParaRPr lang="en-CA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21A51B9-6F26-49A0-87BF-927B1E91F9C2}" type="slidenum">
              <a:rPr lang="en-CA" smtClean="0"/>
              <a:pPr>
                <a:defRPr/>
              </a:pPr>
              <a:t>12</a:t>
            </a:fld>
            <a:endParaRPr lang="en-CA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9650F95-3F14-4BF6-9217-CDAFF90FE716}" type="slidenum">
              <a:rPr lang="en-CA" smtClean="0"/>
              <a:pPr>
                <a:defRPr/>
              </a:pPr>
              <a:t>13</a:t>
            </a:fld>
            <a:endParaRPr lang="en-CA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FAFB485-62CA-4119-B059-E2AEDE92D55D}" type="slidenum">
              <a:rPr lang="en-CA" smtClean="0"/>
              <a:pPr>
                <a:defRPr/>
              </a:pPr>
              <a:t>14</a:t>
            </a:fld>
            <a:endParaRPr lang="en-CA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5BD3C7-4D58-44BE-9438-A1289FB959E5}" type="slidenum">
              <a:rPr lang="en-CA" smtClean="0"/>
              <a:pPr>
                <a:defRPr/>
              </a:pPr>
              <a:t>15</a:t>
            </a:fld>
            <a:endParaRPr lang="en-CA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A31BC42-D8A3-40D8-8D38-F3B81C693D44}" type="slidenum">
              <a:rPr lang="en-CA" smtClean="0"/>
              <a:pPr>
                <a:defRPr/>
              </a:pPr>
              <a:t>16</a:t>
            </a:fld>
            <a:endParaRPr lang="en-CA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C55224D-73E5-4FB3-A1DE-9E57BF764DD2}" type="slidenum">
              <a:rPr lang="en-CA" smtClean="0"/>
              <a:pPr>
                <a:defRPr/>
              </a:pPr>
              <a:t>17</a:t>
            </a:fld>
            <a:endParaRPr lang="en-CA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EE7C708-FB83-478D-AC23-21A7A5F3EECE}" type="slidenum">
              <a:rPr lang="en-CA" smtClean="0"/>
              <a:pPr>
                <a:defRPr/>
              </a:pPr>
              <a:t>18</a:t>
            </a:fld>
            <a:endParaRPr lang="en-CA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CB50200-8940-4BA4-A6E9-2025A5AC6A5B}" type="slidenum">
              <a:rPr lang="en-CA" smtClean="0"/>
              <a:pPr>
                <a:defRPr/>
              </a:pPr>
              <a:t>19</a:t>
            </a:fld>
            <a:endParaRPr lang="en-CA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912647A-C1B3-4C81-8AB7-FE01EC82E6DB}" type="slidenum">
              <a:rPr lang="en-CA" smtClean="0"/>
              <a:pPr>
                <a:defRPr/>
              </a:pPr>
              <a:t>20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CDB5A7B-27A2-4C5D-99DC-0B4DBD5B67CE}" type="slidenum">
              <a:rPr lang="en-CA" smtClean="0"/>
              <a:pPr>
                <a:defRPr/>
              </a:pPr>
              <a:t>2</a:t>
            </a:fld>
            <a:endParaRPr lang="en-CA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8AB88D8-AB5F-48DB-98E9-EEBC0B734597}" type="slidenum">
              <a:rPr lang="en-CA" smtClean="0"/>
              <a:pPr>
                <a:defRPr/>
              </a:pPr>
              <a:t>21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8E7220BF-F980-4098-A9BF-C8A61F2CE82F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3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B213C09-96F7-4581-BC31-08BD552FFFB4}" type="slidenum">
              <a:rPr lang="en-CA" smtClean="0"/>
              <a:pPr>
                <a:defRPr/>
              </a:pPr>
              <a:t>4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59E8ADC-0D3C-486D-8873-3D1A92BC7289}" type="slidenum">
              <a:rPr lang="en-CA" smtClean="0"/>
              <a:pPr>
                <a:defRPr/>
              </a:pPr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270BB74-ECA5-4123-97FB-E62CF87BAE3A}" type="slidenum">
              <a:rPr lang="en-CA" smtClean="0"/>
              <a:pPr>
                <a:defRPr/>
              </a:pPr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BF55C23-CF9F-433A-8F7B-54E2D3793FB9}" type="slidenum">
              <a:rPr lang="en-CA" smtClean="0"/>
              <a:pPr>
                <a:defRPr/>
              </a:pPr>
              <a:t>8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9DEC4BF-9AFC-45C6-805A-7DBB3D0E6245}" type="slidenum">
              <a:rPr lang="en-CA" smtClean="0"/>
              <a:pPr>
                <a:defRPr/>
              </a:pPr>
              <a:t>9</a:t>
            </a:fld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50CBB08-6CE1-44D3-8774-C87C0CDAA659}" type="slidenum">
              <a:rPr lang="en-CA" smtClean="0"/>
              <a:pPr>
                <a:defRPr/>
              </a:pPr>
              <a:t>10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3779838" y="260350"/>
            <a:ext cx="50403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ECE 250 </a:t>
            </a:r>
            <a:r>
              <a:rPr lang="en-US" sz="2000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Algorithms and Data Structures</a:t>
            </a:r>
          </a:p>
        </p:txBody>
      </p:sp>
      <p:sp>
        <p:nvSpPr>
          <p:cNvPr id="7" name="Text Box 14"/>
          <p:cNvSpPr txBox="1">
            <a:spLocks noChangeArrowheads="1"/>
          </p:cNvSpPr>
          <p:nvPr userDrawn="1"/>
        </p:nvSpPr>
        <p:spPr bwMode="auto">
          <a:xfrm>
            <a:off x="5472113" y="4365625"/>
            <a:ext cx="3671887" cy="227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>
            <a:spAutoFit/>
          </a:bodyPr>
          <a:lstStyle/>
          <a:p>
            <a:pPr defTabSz="457200">
              <a:spcBef>
                <a:spcPct val="20000"/>
              </a:spcBef>
              <a:defRPr/>
            </a:pP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Douglas Wilhelm Harder, </a:t>
            </a:r>
            <a:r>
              <a:rPr lang="en-US" sz="1200" b="1" kern="0" dirty="0" err="1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M.Math</a:t>
            </a: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. LEL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Department of Electrical and Computer Engineering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University of Waterloo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Waterloo, Ontario, Canada</a:t>
            </a:r>
          </a:p>
          <a:p>
            <a:pPr defTabSz="457200">
              <a:spcBef>
                <a:spcPct val="20000"/>
              </a:spcBef>
              <a:defRPr/>
            </a:pPr>
            <a:endParaRPr lang="en-US" sz="11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ece.uwaterloo.ca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dwharder@alumni.uwaterloo.ca</a:t>
            </a:r>
          </a:p>
          <a:p>
            <a:pPr defTabSz="457200">
              <a:spcBef>
                <a:spcPct val="20000"/>
              </a:spcBef>
              <a:defRPr/>
            </a:pPr>
            <a:endParaRPr lang="en-CA" sz="900" dirty="0">
              <a:solidFill>
                <a:srgbClr val="FFFFFF"/>
              </a:solidFill>
              <a:latin typeface="Arial"/>
              <a:ea typeface="ＭＳ Ｐゴシック" charset="-128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CA" sz="900" dirty="0">
                <a:solidFill>
                  <a:srgbClr val="FFFFFF"/>
                </a:solidFill>
                <a:latin typeface="Arial"/>
                <a:ea typeface="ＭＳ Ｐゴシック" charset="-128"/>
              </a:rPr>
              <a:t>© 2006-2013 by Douglas Wilhelm Harder.  Some rights reserved.</a:t>
            </a:r>
            <a:endParaRPr lang="en-US" sz="9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endParaRPr lang="en-CA" sz="2400" dirty="0">
              <a:solidFill>
                <a:srgbClr val="FFFFFF"/>
              </a:solidFill>
              <a:latin typeface="Arial"/>
              <a:ea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8493125" y="387350"/>
            <a:ext cx="400050" cy="30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fld id="{CB04C21C-B0BC-4588-B282-CC300FAFEEC9}" type="slidenum">
              <a:rPr lang="en-CA" sz="140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>
                <a:defRPr/>
              </a:pPr>
              <a:t>‹#›</a:t>
            </a:fld>
            <a:endParaRPr lang="en-CA" sz="1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6238" y="111125"/>
            <a:ext cx="5832475" cy="365125"/>
          </a:xfrm>
          <a:prstGeom prst="rect">
            <a:avLst/>
          </a:prstGeo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Abstract trees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CA" smtClean="0"/>
          </a:p>
        </p:txBody>
      </p:sp>
      <p:sp>
        <p:nvSpPr>
          <p:cNvPr id="3174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4"/>
          <p:cNvSpPr txBox="1">
            <a:spLocks noChangeArrowheads="1"/>
          </p:cNvSpPr>
          <p:nvPr/>
        </p:nvSpPr>
        <p:spPr bwMode="auto">
          <a:xfrm>
            <a:off x="539552" y="2558504"/>
            <a:ext cx="828092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wrap="square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 altLang="en-US" sz="4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Abstract Trees</a:t>
            </a:r>
            <a:endParaRPr lang="en-US" sz="4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Accessing the </a:t>
            </a:r>
            <a:r>
              <a:rPr lang="en-US" altLang="en-US" i="1" smtClean="0">
                <a:latin typeface="Times New Roman" pitchFamily="18" charset="0"/>
                <a:cs typeface="Arial" charset="0"/>
              </a:rPr>
              <a:t>n</a:t>
            </a:r>
            <a:r>
              <a:rPr lang="en-US" altLang="en-US" baseline="30000" smtClean="0">
                <a:latin typeface="Arial" charset="0"/>
                <a:cs typeface="Arial" charset="0"/>
              </a:rPr>
              <a:t>th</a:t>
            </a:r>
            <a:r>
              <a:rPr lang="en-US" altLang="en-US" smtClean="0">
                <a:latin typeface="Arial" charset="0"/>
                <a:cs typeface="Arial" charset="0"/>
              </a:rPr>
              <a:t> child requires a for loop (</a:t>
            </a:r>
            <a:r>
              <a:rPr lang="en-US" altLang="en-US" smtClean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mtClean="0">
                <a:latin typeface="Arial" charset="0"/>
                <a:cs typeface="Arial" charset="0"/>
              </a:rPr>
              <a:t>):</a:t>
            </a:r>
            <a:endParaRPr lang="en-US" altLang="en-US" sz="1600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altLang="en-US" sz="1600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		template &lt;typename Type&gt;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		Simple_tree&lt;Type&gt; *Simple_tree&lt;Type&gt;::child( int n ) const {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		    if ( n &lt; 0 || n &gt;= degree() ) {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		        return nullptr;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		    }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 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		    ece250::Single_node&lt;Simple_tree *&gt; *ptr = children.head();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 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		    for ( int i = 1; i &lt; n; ++i ) {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		        ptr = ptr-&gt;next();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		    }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 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		    return ptr-&gt;retrieve();</a:t>
            </a:r>
          </a:p>
          <a:p>
            <a:pPr>
              <a:buFontTx/>
              <a:buNone/>
            </a:pPr>
            <a:r>
              <a:rPr lang="en-US" altLang="en-US" sz="1600" smtClean="0">
                <a:latin typeface="Consolas" pitchFamily="49" charset="0"/>
                <a:cs typeface="Arial" charset="0"/>
              </a:rPr>
              <a:t>		}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</p:txBody>
      </p:sp>
      <p:sp>
        <p:nvSpPr>
          <p:cNvPr id="13316" name="TextBox 3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4.2.2.2</a:t>
            </a:r>
          </a:p>
        </p:txBody>
      </p:sp>
    </p:spTree>
    <p:extLst>
      <p:ext uri="{BB962C8B-B14F-4D97-AF65-F5344CB8AC3E}">
        <p14:creationId xmlns:p14="http://schemas.microsoft.com/office/powerpoint/2010/main" val="351495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	</a:t>
            </a:r>
            <a:r>
              <a:rPr lang="en-US" altLang="en-US" dirty="0" smtClean="0">
                <a:latin typeface="Arial" charset="0"/>
                <a:cs typeface="Arial" charset="0"/>
              </a:rPr>
              <a:t>Attaching </a:t>
            </a:r>
            <a:r>
              <a:rPr lang="en-US" altLang="en-US" dirty="0" smtClean="0">
                <a:latin typeface="Arial" charset="0"/>
                <a:cs typeface="Arial" charset="0"/>
              </a:rPr>
              <a:t>a new object to become a child is similar to a linked list:</a:t>
            </a:r>
            <a:endParaRPr lang="en-US" altLang="en-US" sz="1600" dirty="0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altLang="en-US" sz="1600" dirty="0" smtClean="0">
              <a:latin typeface="Arial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altLang="en-US" dirty="0" smtClean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altLang="en-US" dirty="0" smtClean="0">
                <a:latin typeface="Consolas" pitchFamily="49" charset="0"/>
                <a:cs typeface="Arial" charset="0"/>
              </a:rPr>
              <a:t>void </a:t>
            </a:r>
            <a:r>
              <a:rPr lang="en-US" altLang="en-US" dirty="0" err="1" smtClean="0">
                <a:latin typeface="Consolas" pitchFamily="49" charset="0"/>
                <a:cs typeface="Arial" charset="0"/>
              </a:rPr>
              <a:t>Simple_tree</a:t>
            </a:r>
            <a:r>
              <a:rPr lang="en-US" altLang="en-US" dirty="0" smtClean="0">
                <a:latin typeface="Consolas" pitchFamily="49" charset="0"/>
                <a:cs typeface="Arial" charset="0"/>
              </a:rPr>
              <a:t>&lt;Type</a:t>
            </a:r>
            <a:r>
              <a:rPr lang="en-US" altLang="en-US" dirty="0" smtClean="0">
                <a:latin typeface="Consolas" pitchFamily="49" charset="0"/>
                <a:cs typeface="Arial" charset="0"/>
              </a:rPr>
              <a:t>&gt;::attach( </a:t>
            </a:r>
            <a:r>
              <a:rPr lang="en-US" altLang="en-US" dirty="0" smtClean="0">
                <a:latin typeface="Consolas" pitchFamily="49" charset="0"/>
                <a:cs typeface="Arial" charset="0"/>
              </a:rPr>
              <a:t>Type </a:t>
            </a:r>
            <a:r>
              <a:rPr lang="en-US" altLang="en-US" dirty="0" err="1" smtClean="0">
                <a:latin typeface="Consolas" pitchFamily="49" charset="0"/>
                <a:cs typeface="Arial" charset="0"/>
              </a:rPr>
              <a:t>const</a:t>
            </a:r>
            <a:r>
              <a:rPr lang="en-US" altLang="en-US" dirty="0" smtClean="0">
                <a:latin typeface="Consolas" pitchFamily="49" charset="0"/>
                <a:cs typeface="Arial" charset="0"/>
              </a:rPr>
              <a:t> &amp;</a:t>
            </a:r>
            <a:r>
              <a:rPr lang="en-US" altLang="en-US" dirty="0" err="1" smtClean="0">
                <a:latin typeface="Consolas" pitchFamily="49" charset="0"/>
                <a:cs typeface="Arial" charset="0"/>
              </a:rPr>
              <a:t>obj</a:t>
            </a:r>
            <a:r>
              <a:rPr lang="en-US" altLang="en-US" dirty="0" smtClean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altLang="en-US" dirty="0" smtClean="0">
                <a:latin typeface="Consolas" pitchFamily="49" charset="0"/>
                <a:cs typeface="Arial" charset="0"/>
              </a:rPr>
              <a:t>    </a:t>
            </a:r>
            <a:r>
              <a:rPr lang="en-US" altLang="en-US" dirty="0" err="1" smtClean="0">
                <a:latin typeface="Consolas" pitchFamily="49" charset="0"/>
                <a:cs typeface="Arial" charset="0"/>
              </a:rPr>
              <a:t>children.push_back</a:t>
            </a:r>
            <a:r>
              <a:rPr lang="en-US" altLang="en-US" dirty="0" smtClean="0">
                <a:latin typeface="Consolas" pitchFamily="49" charset="0"/>
                <a:cs typeface="Arial" charset="0"/>
              </a:rPr>
              <a:t>( new </a:t>
            </a:r>
            <a:r>
              <a:rPr lang="en-US" altLang="en-US" dirty="0" err="1" smtClean="0">
                <a:latin typeface="Consolas" pitchFamily="49" charset="0"/>
                <a:cs typeface="Arial" charset="0"/>
              </a:rPr>
              <a:t>Simple_tree</a:t>
            </a:r>
            <a:r>
              <a:rPr lang="en-US" altLang="en-US" dirty="0" smtClean="0">
                <a:latin typeface="Consolas" pitchFamily="49" charset="0"/>
                <a:cs typeface="Arial" charset="0"/>
              </a:rPr>
              <a:t>( </a:t>
            </a:r>
            <a:r>
              <a:rPr lang="en-US" altLang="en-US" dirty="0" err="1" smtClean="0">
                <a:latin typeface="Consolas" pitchFamily="49" charset="0"/>
                <a:cs typeface="Arial" charset="0"/>
              </a:rPr>
              <a:t>obj</a:t>
            </a:r>
            <a:r>
              <a:rPr lang="en-US" altLang="en-US" dirty="0" smtClean="0">
                <a:latin typeface="Consolas" pitchFamily="49" charset="0"/>
                <a:cs typeface="Arial" charset="0"/>
              </a:rPr>
              <a:t>, this ) );</a:t>
            </a:r>
          </a:p>
          <a:p>
            <a:pPr lvl="2">
              <a:buFontTx/>
              <a:buNone/>
            </a:pPr>
            <a:r>
              <a:rPr lang="en-US" altLang="en-US" dirty="0" smtClean="0">
                <a:latin typeface="Consolas" pitchFamily="49" charset="0"/>
                <a:cs typeface="Arial" charset="0"/>
              </a:rPr>
              <a:t>}</a:t>
            </a:r>
          </a:p>
          <a:p>
            <a:pPr>
              <a:buFontTx/>
              <a:buNone/>
            </a:pPr>
            <a:endParaRPr lang="en-US" altLang="en-US" sz="1600" dirty="0" smtClean="0">
              <a:latin typeface="Consolas" pitchFamily="49" charset="0"/>
              <a:cs typeface="Arial" charset="0"/>
            </a:endParaRPr>
          </a:p>
        </p:txBody>
      </p:sp>
      <p:sp>
        <p:nvSpPr>
          <p:cNvPr id="14340" name="TextBox 3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4.2.2.3</a:t>
            </a:r>
          </a:p>
        </p:txBody>
      </p:sp>
    </p:spTree>
    <p:extLst>
      <p:ext uri="{BB962C8B-B14F-4D97-AF65-F5344CB8AC3E}">
        <p14:creationId xmlns:p14="http://schemas.microsoft.com/office/powerpoint/2010/main" val="2376160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To detach a tree from its parent: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If it is already a root, do nothing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Otherwise, erase this object from the parent’s list of children and set the parent pointer to zero </a:t>
            </a:r>
            <a:endParaRPr lang="en-US" altLang="en-US" sz="1600" smtClean="0">
              <a:latin typeface="Arial" charset="0"/>
              <a:cs typeface="Arial" charset="0"/>
            </a:endParaRPr>
          </a:p>
          <a:p>
            <a:pPr lvl="2">
              <a:buFontTx/>
              <a:buNone/>
            </a:pPr>
            <a:endParaRPr lang="en-CA" altLang="en-US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smtClean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CA" altLang="en-US" smtClean="0">
                <a:latin typeface="Consolas" pitchFamily="49" charset="0"/>
                <a:cs typeface="Arial" charset="0"/>
              </a:rPr>
              <a:t>void Simple_tree&lt;Type&gt;::detach() {</a:t>
            </a:r>
          </a:p>
          <a:p>
            <a:pPr lvl="2">
              <a:buFontTx/>
              <a:buNone/>
            </a:pPr>
            <a:r>
              <a:rPr lang="en-CA" altLang="en-US" smtClean="0">
                <a:latin typeface="Consolas" pitchFamily="49" charset="0"/>
                <a:cs typeface="Arial" charset="0"/>
              </a:rPr>
              <a:t>    if ( is_root() ) {</a:t>
            </a:r>
          </a:p>
          <a:p>
            <a:pPr lvl="2">
              <a:buFontTx/>
              <a:buNone/>
            </a:pPr>
            <a:r>
              <a:rPr lang="en-CA" altLang="en-US" smtClean="0">
                <a:latin typeface="Consolas" pitchFamily="49" charset="0"/>
                <a:cs typeface="Arial" charset="0"/>
              </a:rPr>
              <a:t>        return;</a:t>
            </a:r>
          </a:p>
          <a:p>
            <a:pPr lvl="2">
              <a:buFontTx/>
              <a:buNone/>
            </a:pPr>
            <a:r>
              <a:rPr lang="en-CA" altLang="en-US" smtClean="0">
                <a:latin typeface="Consolas" pitchFamily="49" charset="0"/>
                <a:cs typeface="Arial" charset="0"/>
              </a:rPr>
              <a:t>    }</a:t>
            </a:r>
          </a:p>
          <a:p>
            <a:pPr lvl="2">
              <a:buFontTx/>
              <a:buNone/>
            </a:pPr>
            <a:endParaRPr lang="en-CA" altLang="en-US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smtClean="0">
                <a:latin typeface="Consolas" pitchFamily="49" charset="0"/>
                <a:cs typeface="Arial" charset="0"/>
              </a:rPr>
              <a:t>    parent()-&gt;children.erase( this );</a:t>
            </a:r>
          </a:p>
          <a:p>
            <a:pPr lvl="2">
              <a:buFontTx/>
              <a:buNone/>
            </a:pPr>
            <a:r>
              <a:rPr lang="en-CA" altLang="en-US" smtClean="0">
                <a:latin typeface="Consolas" pitchFamily="49" charset="0"/>
                <a:cs typeface="Arial" charset="0"/>
              </a:rPr>
              <a:t>    parent_node = nullptr;</a:t>
            </a:r>
          </a:p>
          <a:p>
            <a:pPr lvl="2">
              <a:buFontTx/>
              <a:buNone/>
            </a:pPr>
            <a:r>
              <a:rPr lang="en-CA" altLang="en-US" smtClean="0">
                <a:latin typeface="Consolas" pitchFamily="49" charset="0"/>
                <a:cs typeface="Arial" charset="0"/>
              </a:rPr>
              <a:t>}</a:t>
            </a:r>
          </a:p>
          <a:p>
            <a:pPr lvl="2">
              <a:buFontTx/>
              <a:buNone/>
            </a:pPr>
            <a:endParaRPr lang="en-CA" altLang="en-US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endParaRPr lang="en-CA" altLang="en-US" smtClean="0">
              <a:latin typeface="Consolas" pitchFamily="49" charset="0"/>
              <a:cs typeface="Arial" charset="0"/>
            </a:endParaRPr>
          </a:p>
        </p:txBody>
      </p:sp>
      <p:sp>
        <p:nvSpPr>
          <p:cNvPr id="15364" name="TextBox 4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4.2.2.3</a:t>
            </a:r>
          </a:p>
        </p:txBody>
      </p:sp>
    </p:spTree>
    <p:extLst>
      <p:ext uri="{BB962C8B-B14F-4D97-AF65-F5344CB8AC3E}">
        <p14:creationId xmlns:p14="http://schemas.microsoft.com/office/powerpoint/2010/main" val="3468291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	</a:t>
            </a:r>
            <a:r>
              <a:rPr lang="en-US" altLang="en-US" dirty="0" smtClean="0">
                <a:latin typeface="Arial" charset="0"/>
                <a:cs typeface="Arial" charset="0"/>
              </a:rPr>
              <a:t>Attaching </a:t>
            </a:r>
            <a:r>
              <a:rPr lang="en-US" altLang="en-US" dirty="0" smtClean="0">
                <a:latin typeface="Arial" charset="0"/>
                <a:cs typeface="Arial" charset="0"/>
              </a:rPr>
              <a:t>an entirely new tree as a sub-tree, however, first requires us to check if the tree is not already a sub-tree of another node:</a:t>
            </a:r>
          </a:p>
          <a:p>
            <a:pPr lvl="1"/>
            <a:r>
              <a:rPr lang="en-US" altLang="en-US" dirty="0" smtClean="0">
                <a:latin typeface="Arial" charset="0"/>
                <a:cs typeface="Arial" charset="0"/>
              </a:rPr>
              <a:t>If so, we must detach it first and only then can we add it</a:t>
            </a:r>
            <a:endParaRPr lang="en-US" altLang="en-US" sz="1600" dirty="0" smtClean="0">
              <a:latin typeface="Arial" charset="0"/>
              <a:cs typeface="Arial" charset="0"/>
            </a:endParaRPr>
          </a:p>
          <a:p>
            <a:pPr lvl="2">
              <a:buFontTx/>
              <a:buNone/>
            </a:pPr>
            <a:endParaRPr lang="en-CA" altLang="en-US" dirty="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dirty="0" smtClean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CA" altLang="en-US" dirty="0" smtClean="0">
                <a:latin typeface="Consolas" pitchFamily="49" charset="0"/>
                <a:cs typeface="Arial" charset="0"/>
              </a:rPr>
              <a:t>void </a:t>
            </a:r>
            <a:r>
              <a:rPr lang="en-CA" altLang="en-US" dirty="0" err="1" smtClean="0">
                <a:latin typeface="Consolas" pitchFamily="49" charset="0"/>
                <a:cs typeface="Arial" charset="0"/>
              </a:rPr>
              <a:t>Simple_tree</a:t>
            </a:r>
            <a:r>
              <a:rPr lang="en-CA" altLang="en-US" dirty="0" smtClean="0">
                <a:latin typeface="Consolas" pitchFamily="49" charset="0"/>
                <a:cs typeface="Arial" charset="0"/>
              </a:rPr>
              <a:t>&lt;Type</a:t>
            </a:r>
            <a:r>
              <a:rPr lang="en-CA" altLang="en-US" dirty="0" smtClean="0">
                <a:latin typeface="Consolas" pitchFamily="49" charset="0"/>
                <a:cs typeface="Arial" charset="0"/>
              </a:rPr>
              <a:t>&gt;::attach( </a:t>
            </a:r>
            <a:r>
              <a:rPr lang="en-CA" altLang="en-US" dirty="0" err="1" smtClean="0">
                <a:latin typeface="Consolas" pitchFamily="49" charset="0"/>
                <a:cs typeface="Arial" charset="0"/>
              </a:rPr>
              <a:t>Simple_tree</a:t>
            </a:r>
            <a:r>
              <a:rPr lang="en-CA" altLang="en-US" dirty="0" smtClean="0">
                <a:latin typeface="Consolas" pitchFamily="49" charset="0"/>
                <a:cs typeface="Arial" charset="0"/>
              </a:rPr>
              <a:t>&lt;Type&gt; *tree ) {</a:t>
            </a:r>
          </a:p>
          <a:p>
            <a:pPr lvl="2">
              <a:buFontTx/>
              <a:buNone/>
            </a:pPr>
            <a:r>
              <a:rPr lang="en-CA" altLang="en-US" dirty="0" smtClean="0">
                <a:latin typeface="Consolas" pitchFamily="49" charset="0"/>
                <a:cs typeface="Arial" charset="0"/>
              </a:rPr>
              <a:t>    if ( !tree-&gt;</a:t>
            </a:r>
            <a:r>
              <a:rPr lang="en-CA" altLang="en-US" dirty="0" err="1" smtClean="0">
                <a:latin typeface="Consolas" pitchFamily="49" charset="0"/>
                <a:cs typeface="Arial" charset="0"/>
              </a:rPr>
              <a:t>is_root</a:t>
            </a:r>
            <a:r>
              <a:rPr lang="en-CA" altLang="en-US" dirty="0" smtClean="0">
                <a:latin typeface="Consolas" pitchFamily="49" charset="0"/>
                <a:cs typeface="Arial" charset="0"/>
              </a:rPr>
              <a:t>() ) {</a:t>
            </a:r>
          </a:p>
          <a:p>
            <a:pPr lvl="2">
              <a:buFontTx/>
              <a:buNone/>
            </a:pPr>
            <a:r>
              <a:rPr lang="en-CA" altLang="en-US" dirty="0" smtClean="0">
                <a:latin typeface="Consolas" pitchFamily="49" charset="0"/>
                <a:cs typeface="Arial" charset="0"/>
              </a:rPr>
              <a:t>        tree-&gt;detach();</a:t>
            </a:r>
          </a:p>
          <a:p>
            <a:pPr lvl="2">
              <a:buFontTx/>
              <a:buNone/>
            </a:pPr>
            <a:r>
              <a:rPr lang="en-CA" altLang="en-US" dirty="0" smtClean="0">
                <a:latin typeface="Consolas" pitchFamily="49" charset="0"/>
                <a:cs typeface="Arial" charset="0"/>
              </a:rPr>
              <a:t>    }</a:t>
            </a:r>
          </a:p>
          <a:p>
            <a:pPr lvl="2">
              <a:buFontTx/>
              <a:buNone/>
            </a:pPr>
            <a:endParaRPr lang="en-CA" altLang="en-US" dirty="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dirty="0" smtClean="0">
                <a:latin typeface="Consolas" pitchFamily="49" charset="0"/>
                <a:cs typeface="Arial" charset="0"/>
              </a:rPr>
              <a:t>    tree-&gt;</a:t>
            </a:r>
            <a:r>
              <a:rPr lang="en-CA" altLang="en-US" dirty="0" err="1" smtClean="0">
                <a:latin typeface="Consolas" pitchFamily="49" charset="0"/>
                <a:cs typeface="Arial" charset="0"/>
              </a:rPr>
              <a:t>parent_node</a:t>
            </a:r>
            <a:r>
              <a:rPr lang="en-CA" altLang="en-US" dirty="0" smtClean="0">
                <a:latin typeface="Consolas" pitchFamily="49" charset="0"/>
                <a:cs typeface="Arial" charset="0"/>
              </a:rPr>
              <a:t> = this;</a:t>
            </a:r>
          </a:p>
          <a:p>
            <a:pPr lvl="2">
              <a:buFontTx/>
              <a:buNone/>
            </a:pPr>
            <a:r>
              <a:rPr lang="en-CA" altLang="en-US" dirty="0" smtClean="0">
                <a:latin typeface="Consolas" pitchFamily="49" charset="0"/>
                <a:cs typeface="Arial" charset="0"/>
              </a:rPr>
              <a:t>    </a:t>
            </a:r>
            <a:r>
              <a:rPr lang="en-CA" altLang="en-US" dirty="0" err="1" smtClean="0">
                <a:latin typeface="Consolas" pitchFamily="49" charset="0"/>
                <a:cs typeface="Arial" charset="0"/>
              </a:rPr>
              <a:t>children.push_back</a:t>
            </a:r>
            <a:r>
              <a:rPr lang="en-CA" altLang="en-US" dirty="0" smtClean="0">
                <a:latin typeface="Consolas" pitchFamily="49" charset="0"/>
                <a:cs typeface="Arial" charset="0"/>
              </a:rPr>
              <a:t>( tree );</a:t>
            </a:r>
          </a:p>
          <a:p>
            <a:pPr lvl="2">
              <a:buFontTx/>
              <a:buNone/>
            </a:pPr>
            <a:r>
              <a:rPr lang="en-CA" altLang="en-US" dirty="0" smtClean="0">
                <a:latin typeface="Consolas" pitchFamily="49" charset="0"/>
                <a:cs typeface="Arial" charset="0"/>
              </a:rPr>
              <a:t>}</a:t>
            </a:r>
          </a:p>
          <a:p>
            <a:pPr lvl="2">
              <a:buFontTx/>
              <a:buNone/>
            </a:pPr>
            <a:endParaRPr lang="en-CA" altLang="en-US" dirty="0" smtClean="0">
              <a:latin typeface="Consolas" pitchFamily="49" charset="0"/>
              <a:cs typeface="Arial" charset="0"/>
            </a:endParaRPr>
          </a:p>
        </p:txBody>
      </p:sp>
      <p:sp>
        <p:nvSpPr>
          <p:cNvPr id="16388" name="TextBox 4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4.2.2.3</a:t>
            </a:r>
          </a:p>
        </p:txBody>
      </p:sp>
    </p:spTree>
    <p:extLst>
      <p:ext uri="{BB962C8B-B14F-4D97-AF65-F5344CB8AC3E}">
        <p14:creationId xmlns:p14="http://schemas.microsoft.com/office/powerpoint/2010/main" val="1604133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507413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Suppose we want to find the size of a tree: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If there are no children, the size is 1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Otherwise, the size is one plus the size of all the children</a:t>
            </a:r>
          </a:p>
          <a:p>
            <a:pPr lvl="1"/>
            <a:endParaRPr lang="en-US" altLang="en-US" smtClean="0">
              <a:latin typeface="Arial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int Simple_tree&lt;Type&gt;::size() const {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    int s = 1;</a:t>
            </a:r>
          </a:p>
          <a:p>
            <a:pPr lvl="2">
              <a:buFontTx/>
              <a:buNone/>
            </a:pPr>
            <a:endParaRPr lang="en-CA" altLang="en-US" sz="140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    for (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        ece250::Single_node&lt;Simple_tree *&gt; *ptr = children.head();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        ptr != nullptr;</a:t>
            </a:r>
            <a:br>
              <a:rPr lang="en-CA" altLang="en-US" sz="1400" smtClean="0">
                <a:latin typeface="Consolas" pitchFamily="49" charset="0"/>
                <a:cs typeface="Arial" charset="0"/>
              </a:rPr>
            </a:br>
            <a:r>
              <a:rPr lang="en-CA" altLang="en-US" sz="1400" smtClean="0">
                <a:latin typeface="Consolas" pitchFamily="49" charset="0"/>
                <a:cs typeface="Arial" charset="0"/>
              </a:rPr>
              <a:t>      ptr = ptr-&gt;next()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    ) {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        s += ptr-&gt;retrieve()-&gt;size();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    }</a:t>
            </a:r>
          </a:p>
          <a:p>
            <a:pPr lvl="2">
              <a:buFontTx/>
              <a:buNone/>
            </a:pPr>
            <a:endParaRPr lang="en-CA" altLang="en-US" sz="140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    return s;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}</a:t>
            </a:r>
          </a:p>
        </p:txBody>
      </p:sp>
      <p:sp>
        <p:nvSpPr>
          <p:cNvPr id="17412" name="TextBox 4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4.2.2.4</a:t>
            </a:r>
          </a:p>
        </p:txBody>
      </p:sp>
    </p:spTree>
    <p:extLst>
      <p:ext uri="{BB962C8B-B14F-4D97-AF65-F5344CB8AC3E}">
        <p14:creationId xmlns:p14="http://schemas.microsoft.com/office/powerpoint/2010/main" val="1931209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507413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	Suppose we want to find the height of a tree:</a:t>
            </a:r>
          </a:p>
          <a:p>
            <a:pPr lvl="1"/>
            <a:r>
              <a:rPr lang="en-US" altLang="en-US" dirty="0" smtClean="0">
                <a:latin typeface="Arial" charset="0"/>
                <a:cs typeface="Arial" charset="0"/>
              </a:rPr>
              <a:t>If there are no children, the height is 0</a:t>
            </a:r>
          </a:p>
          <a:p>
            <a:pPr lvl="1"/>
            <a:r>
              <a:rPr lang="en-US" altLang="en-US" dirty="0" smtClean="0">
                <a:latin typeface="Arial" charset="0"/>
                <a:cs typeface="Arial" charset="0"/>
              </a:rPr>
              <a:t>Otherwise, the height is one plus the maximum height of any sub tree</a:t>
            </a:r>
          </a:p>
          <a:p>
            <a:pPr lvl="2">
              <a:buFontTx/>
              <a:buNone/>
            </a:pPr>
            <a:endParaRPr lang="en-CA" altLang="en-US" sz="1000" dirty="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#include &lt;algorithm&gt;</a:t>
            </a: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// ...</a:t>
            </a:r>
          </a:p>
          <a:p>
            <a:pPr lvl="2">
              <a:buFontTx/>
              <a:buNone/>
            </a:pPr>
            <a:endParaRPr lang="en-CA" altLang="en-US" sz="1300" dirty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int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 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Simple_tree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&lt;Type&gt;::height() 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const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 {</a:t>
            </a: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    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int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 h = 0;</a:t>
            </a:r>
          </a:p>
          <a:p>
            <a:pPr lvl="2">
              <a:buFontTx/>
              <a:buNone/>
            </a:pPr>
            <a:endParaRPr lang="en-CA" altLang="en-US" sz="1300" dirty="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    for (</a:t>
            </a: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        ece250::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Single_node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&lt;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Simple_tree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 *&gt; *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ptr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 = 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children.head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();</a:t>
            </a: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        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ptr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 != 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nullptr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;</a:t>
            </a:r>
            <a:br>
              <a:rPr lang="en-CA" altLang="en-US" sz="1300" dirty="0" smtClean="0">
                <a:latin typeface="Consolas" pitchFamily="49" charset="0"/>
                <a:cs typeface="Arial" charset="0"/>
              </a:rPr>
            </a:br>
            <a:r>
              <a:rPr lang="en-CA" altLang="en-US" sz="1300" dirty="0" smtClean="0">
                <a:latin typeface="Consolas" pitchFamily="49" charset="0"/>
                <a:cs typeface="Arial" charset="0"/>
              </a:rPr>
              <a:t>      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ptr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 = 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ptr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-&gt;next()</a:t>
            </a: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    ) {</a:t>
            </a: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        h = 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std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::max( h, 1 + </a:t>
            </a:r>
            <a:r>
              <a:rPr lang="en-CA" altLang="en-US" sz="1300" dirty="0" err="1" smtClean="0">
                <a:latin typeface="Consolas" pitchFamily="49" charset="0"/>
                <a:cs typeface="Arial" charset="0"/>
              </a:rPr>
              <a:t>ptr</a:t>
            </a:r>
            <a:r>
              <a:rPr lang="en-CA" altLang="en-US" sz="1300" dirty="0" smtClean="0">
                <a:latin typeface="Consolas" pitchFamily="49" charset="0"/>
                <a:cs typeface="Arial" charset="0"/>
              </a:rPr>
              <a:t>-&gt;retrieve()-&gt;height() );</a:t>
            </a: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    }</a:t>
            </a:r>
          </a:p>
          <a:p>
            <a:pPr lvl="2">
              <a:buFontTx/>
              <a:buNone/>
            </a:pPr>
            <a:endParaRPr lang="en-CA" altLang="en-US" sz="1300" dirty="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    return h;</a:t>
            </a:r>
          </a:p>
          <a:p>
            <a:pPr lvl="2">
              <a:buFontTx/>
              <a:buNone/>
            </a:pPr>
            <a:r>
              <a:rPr lang="en-CA" altLang="en-US" sz="1300" dirty="0" smtClean="0">
                <a:latin typeface="Consolas" pitchFamily="49" charset="0"/>
                <a:cs typeface="Arial" charset="0"/>
              </a:rPr>
              <a:t>}</a:t>
            </a:r>
          </a:p>
        </p:txBody>
      </p:sp>
      <p:sp>
        <p:nvSpPr>
          <p:cNvPr id="18436" name="TextBox 4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4.2.2.4</a:t>
            </a:r>
          </a:p>
        </p:txBody>
      </p:sp>
    </p:spTree>
    <p:extLst>
      <p:ext uri="{BB962C8B-B14F-4D97-AF65-F5344CB8AC3E}">
        <p14:creationId xmlns:p14="http://schemas.microsoft.com/office/powerpoint/2010/main" val="102655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507413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Implementing a tree by storing the children in an array is similar,</a:t>
            </a:r>
            <a:br>
              <a:rPr lang="en-US" altLang="en-US" smtClean="0">
                <a:latin typeface="Arial" charset="0"/>
                <a:cs typeface="Arial" charset="0"/>
              </a:rPr>
            </a:br>
            <a:r>
              <a:rPr lang="en-US" altLang="en-US" smtClean="0">
                <a:latin typeface="Arial" charset="0"/>
                <a:cs typeface="Arial" charset="0"/>
              </a:rPr>
              <a:t>however, we must deal with the full structure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A general tree using an array would have a constructor similar to:</a:t>
            </a:r>
          </a:p>
          <a:p>
            <a:pPr lvl="2">
              <a:buFontTx/>
              <a:buNone/>
            </a:pPr>
            <a:endParaRPr lang="en-CA" altLang="en-US" sz="140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Simple_tree&lt;Type&gt;::Simple_tree( Type const &amp;obj, Simple_tree *p ):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element( obj ),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parent_node( p ),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child_count( 0 ),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child_capacity( 4 ),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children( new Simple_tree *[child_capacity] ) {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    // Empty constructor</a:t>
            </a:r>
          </a:p>
          <a:p>
            <a:pPr lvl="2">
              <a:buFontTx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}</a:t>
            </a:r>
            <a:br>
              <a:rPr lang="en-CA" altLang="en-US" sz="1400" smtClean="0">
                <a:latin typeface="Consolas" pitchFamily="49" charset="0"/>
                <a:cs typeface="Arial" charset="0"/>
              </a:rPr>
            </a:br>
            <a:endParaRPr lang="en-CA" altLang="en-US" sz="4000" smtClean="0">
              <a:latin typeface="Consolas" pitchFamily="49" charset="0"/>
              <a:cs typeface="Arial" charset="0"/>
            </a:endParaRPr>
          </a:p>
        </p:txBody>
      </p:sp>
      <p:sp>
        <p:nvSpPr>
          <p:cNvPr id="19460" name="TextBox 4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4.2.3</a:t>
            </a:r>
          </a:p>
        </p:txBody>
      </p:sp>
    </p:spTree>
    <p:extLst>
      <p:ext uri="{BB962C8B-B14F-4D97-AF65-F5344CB8AC3E}">
        <p14:creationId xmlns:p14="http://schemas.microsoft.com/office/powerpoint/2010/main" val="474309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Locally Defined Orders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In many, hierarchical orders are described locally: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One object is defined to be a descendant of another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In Java, subclasses are given in the class definitions:</a:t>
            </a:r>
          </a:p>
          <a:p>
            <a:pPr lvl="1">
              <a:buFont typeface="Arial" charset="0"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		public class Matrix  {    // implicitly extends Object</a:t>
            </a:r>
          </a:p>
          <a:p>
            <a:pPr lvl="1">
              <a:buFont typeface="Arial" charset="0"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		    // ...</a:t>
            </a:r>
          </a:p>
          <a:p>
            <a:pPr lvl="1">
              <a:buFont typeface="Arial" charset="0"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		}</a:t>
            </a:r>
          </a:p>
          <a:p>
            <a:pPr lvl="1">
              <a:buFont typeface="Arial" charset="0"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 		public class SymmetricMatrix extends Matrix {</a:t>
            </a:r>
          </a:p>
          <a:p>
            <a:pPr lvl="1">
              <a:buFont typeface="Arial" charset="0"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		    // ...</a:t>
            </a:r>
          </a:p>
          <a:p>
            <a:pPr lvl="1">
              <a:buFont typeface="Arial" charset="0"/>
              <a:buNone/>
            </a:pPr>
            <a:r>
              <a:rPr lang="en-CA" altLang="en-US" sz="1400" smtClean="0">
                <a:latin typeface="Consolas" pitchFamily="49" charset="0"/>
                <a:cs typeface="Arial" charset="0"/>
              </a:rPr>
              <a:t>		}</a:t>
            </a:r>
            <a:endParaRPr lang="en-US" altLang="en-US" sz="1400" smtClean="0">
              <a:latin typeface="Consolas" pitchFamily="49" charset="0"/>
              <a:cs typeface="Arial" charset="0"/>
            </a:endParaRPr>
          </a:p>
          <a:p>
            <a:pPr lvl="1"/>
            <a:r>
              <a:rPr lang="en-CA" altLang="en-US" smtClean="0">
                <a:latin typeface="Arial" charset="0"/>
                <a:cs typeface="Arial" charset="0"/>
              </a:rPr>
              <a:t>The parent is said to be the </a:t>
            </a:r>
            <a:r>
              <a:rPr lang="en-CA" altLang="en-US" i="1" smtClean="0">
                <a:latin typeface="Arial" charset="0"/>
                <a:cs typeface="Arial" charset="0"/>
              </a:rPr>
              <a:t>superclass</a:t>
            </a:r>
            <a:r>
              <a:rPr lang="en-CA" altLang="en-US" smtClean="0">
                <a:latin typeface="Arial" charset="0"/>
                <a:cs typeface="Arial" charset="0"/>
              </a:rPr>
              <a:t>, children are </a:t>
            </a:r>
            <a:r>
              <a:rPr lang="en-CA" altLang="en-US" i="1" smtClean="0">
                <a:latin typeface="Arial" charset="0"/>
                <a:cs typeface="Arial" charset="0"/>
              </a:rPr>
              <a:t>subclasses</a:t>
            </a:r>
          </a:p>
          <a:p>
            <a:pPr lvl="1"/>
            <a:r>
              <a:rPr lang="en-CA" altLang="en-US" smtClean="0">
                <a:latin typeface="Arial" charset="0"/>
                <a:cs typeface="Arial" charset="0"/>
              </a:rPr>
              <a:t>The </a:t>
            </a:r>
            <a:r>
              <a:rPr lang="en-CA" altLang="en-US" smtClean="0">
                <a:latin typeface="Consolas" pitchFamily="49" charset="0"/>
                <a:cs typeface="Arial" charset="0"/>
              </a:rPr>
              <a:t>Object</a:t>
            </a:r>
            <a:r>
              <a:rPr lang="en-CA" altLang="en-US" smtClean="0">
                <a:latin typeface="Arial" charset="0"/>
                <a:cs typeface="Arial" charset="0"/>
              </a:rPr>
              <a:t> class is the root</a:t>
            </a:r>
            <a:endParaRPr lang="en-US" altLang="en-US" smtClean="0">
              <a:latin typeface="Arial" charset="0"/>
              <a:cs typeface="Arial" charset="0"/>
            </a:endParaRPr>
          </a:p>
        </p:txBody>
      </p:sp>
      <p:sp>
        <p:nvSpPr>
          <p:cNvPr id="20484" name="TextBox 3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4.2.4</a:t>
            </a:r>
          </a:p>
        </p:txBody>
      </p:sp>
    </p:spTree>
    <p:extLst>
      <p:ext uri="{BB962C8B-B14F-4D97-AF65-F5344CB8AC3E}">
        <p14:creationId xmlns:p14="http://schemas.microsoft.com/office/powerpoint/2010/main" val="232591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Locally Defined Orders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A directory structure is dynamically constructed through local definitions:</a:t>
            </a:r>
          </a:p>
          <a:p>
            <a:pPr lvl="1">
              <a:buFont typeface="Arial" charset="0"/>
              <a:buNone/>
            </a:pPr>
            <a:r>
              <a:rPr lang="en-CA" altLang="en-US" sz="1600" smtClean="0">
                <a:solidFill>
                  <a:srgbClr val="000000"/>
                </a:solidFill>
                <a:latin typeface="Consolas" pitchFamily="49" charset="0"/>
                <a:cs typeface="Arial" charset="0"/>
              </a:rPr>
              <a:t>		{eceunix:1} mkdir ece250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The parent is usually referred to as the parent directory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Given the generic name </a:t>
            </a:r>
            <a:r>
              <a:rPr lang="en-US" altLang="en-US" smtClean="0">
                <a:latin typeface="Consolas" pitchFamily="49" charset="0"/>
                <a:cs typeface="Arial" charset="0"/>
              </a:rPr>
              <a:t>..</a:t>
            </a:r>
          </a:p>
          <a:p>
            <a:pPr lvl="2"/>
            <a:r>
              <a:rPr lang="en-US" altLang="en-US" i="1" smtClean="0">
                <a:latin typeface="Arial" charset="0"/>
                <a:cs typeface="Arial" charset="0"/>
              </a:rPr>
              <a:t>E</a:t>
            </a:r>
            <a:r>
              <a:rPr lang="en-US" altLang="en-US" smtClean="0">
                <a:latin typeface="Arial" charset="0"/>
                <a:cs typeface="Arial" charset="0"/>
              </a:rPr>
              <a:t>.</a:t>
            </a:r>
            <a:r>
              <a:rPr lang="en-US" altLang="en-US" i="1" smtClean="0">
                <a:latin typeface="Arial" charset="0"/>
                <a:cs typeface="Arial" charset="0"/>
              </a:rPr>
              <a:t>g</a:t>
            </a:r>
            <a:r>
              <a:rPr lang="en-US" altLang="en-US" smtClean="0">
                <a:latin typeface="Arial" charset="0"/>
                <a:cs typeface="Arial" charset="0"/>
              </a:rPr>
              <a:t>., </a:t>
            </a:r>
            <a:r>
              <a:rPr lang="en-US" altLang="en-US" smtClean="0">
                <a:latin typeface="Consolas" pitchFamily="49" charset="0"/>
                <a:cs typeface="Arial" charset="0"/>
              </a:rPr>
              <a:t>cd ..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Children are referred to as subdirectories</a:t>
            </a:r>
          </a:p>
          <a:p>
            <a:pPr>
              <a:buFont typeface="Arial" charset="0"/>
              <a:buNone/>
            </a:pPr>
            <a:endParaRPr lang="en-US" altLang="en-US" smtClean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solidFill>
                  <a:srgbClr val="000000"/>
                </a:solidFill>
                <a:latin typeface="Arial" charset="0"/>
                <a:cs typeface="Arial" charset="0"/>
              </a:rPr>
              <a:t>	In Unix, there is a single root </a:t>
            </a:r>
            <a:r>
              <a:rPr lang="en-US" altLang="en-US" smtClean="0">
                <a:latin typeface="Consolas" pitchFamily="49" charset="0"/>
                <a:cs typeface="Arial" charset="0"/>
              </a:rPr>
              <a:t>/</a:t>
            </a:r>
            <a:endParaRPr lang="en-CA" altLang="en-US" smtClean="0">
              <a:solidFill>
                <a:srgbClr val="000000"/>
              </a:solidFill>
              <a:latin typeface="Consolas" pitchFamily="49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altLang="en-US" smtClean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solidFill>
                  <a:srgbClr val="000000"/>
                </a:solidFill>
                <a:latin typeface="Arial" charset="0"/>
                <a:cs typeface="Arial" charset="0"/>
              </a:rPr>
              <a:t>	In Microsoft Windows, each drive has a root, </a:t>
            </a:r>
            <a:r>
              <a:rPr lang="en-US" altLang="en-US" i="1" smtClean="0">
                <a:solidFill>
                  <a:srgbClr val="000000"/>
                </a:solidFill>
                <a:latin typeface="Arial" charset="0"/>
                <a:cs typeface="Arial" charset="0"/>
              </a:rPr>
              <a:t>e</a:t>
            </a:r>
            <a:r>
              <a:rPr lang="en-US" altLang="en-US" smtClean="0">
                <a:solidFill>
                  <a:srgbClr val="000000"/>
                </a:solidFill>
                <a:latin typeface="Arial" charset="0"/>
                <a:cs typeface="Arial" charset="0"/>
              </a:rPr>
              <a:t>.</a:t>
            </a:r>
            <a:r>
              <a:rPr lang="en-US" altLang="en-US" i="1" smtClean="0">
                <a:solidFill>
                  <a:srgbClr val="000000"/>
                </a:solidFill>
                <a:latin typeface="Arial" charset="0"/>
                <a:cs typeface="Arial" charset="0"/>
              </a:rPr>
              <a:t>g</a:t>
            </a:r>
            <a:r>
              <a:rPr lang="en-US" altLang="en-US" smtClean="0">
                <a:solidFill>
                  <a:srgbClr val="000000"/>
                </a:solidFill>
                <a:latin typeface="Arial" charset="0"/>
                <a:cs typeface="Arial" charset="0"/>
              </a:rPr>
              <a:t>., </a:t>
            </a:r>
            <a:r>
              <a:rPr lang="en-US" altLang="en-US" smtClean="0">
                <a:latin typeface="Consolas" pitchFamily="49" charset="0"/>
                <a:cs typeface="Arial" charset="0"/>
              </a:rPr>
              <a:t>C:\</a:t>
            </a:r>
            <a:endParaRPr lang="en-CA" altLang="en-US" smtClean="0">
              <a:solidFill>
                <a:srgbClr val="000000"/>
              </a:solidFill>
              <a:latin typeface="Consolas" pitchFamily="49" charset="0"/>
              <a:cs typeface="Arial" charset="0"/>
            </a:endParaRPr>
          </a:p>
          <a:p>
            <a:pPr lvl="1"/>
            <a:r>
              <a:rPr lang="en-CA" altLang="en-US" smtClean="0">
                <a:solidFill>
                  <a:srgbClr val="000000"/>
                </a:solidFill>
                <a:latin typeface="Arial" charset="0"/>
                <a:cs typeface="Arial" charset="0"/>
              </a:rPr>
              <a:t>The collection of all drives can be referred to as a </a:t>
            </a:r>
            <a:r>
              <a:rPr lang="en-CA" altLang="en-US" i="1" smtClean="0">
                <a:solidFill>
                  <a:srgbClr val="000000"/>
                </a:solidFill>
                <a:latin typeface="Arial" charset="0"/>
                <a:cs typeface="Arial" charset="0"/>
              </a:rPr>
              <a:t>forest</a:t>
            </a:r>
            <a:endParaRPr lang="en-CA" altLang="en-US" i="1" smtClean="0">
              <a:solidFill>
                <a:srgbClr val="000000"/>
              </a:solidFill>
              <a:latin typeface="Consolas" pitchFamily="49" charset="0"/>
              <a:cs typeface="Arial" charset="0"/>
            </a:endParaRPr>
          </a:p>
          <a:p>
            <a:pPr lvl="1"/>
            <a:endParaRPr lang="en-US" altLang="en-US" smtClean="0">
              <a:latin typeface="Arial" charset="0"/>
              <a:cs typeface="Arial" charset="0"/>
            </a:endParaRPr>
          </a:p>
        </p:txBody>
      </p:sp>
      <p:sp>
        <p:nvSpPr>
          <p:cNvPr id="21508" name="TextBox 3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4.2.4</a:t>
            </a:r>
          </a:p>
        </p:txBody>
      </p:sp>
    </p:spTree>
    <p:extLst>
      <p:ext uri="{BB962C8B-B14F-4D97-AF65-F5344CB8AC3E}">
        <p14:creationId xmlns:p14="http://schemas.microsoft.com/office/powerpoint/2010/main" val="814857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Summary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In this topic, we have looked at one implementation of a general tree: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store the value of each node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store all the children in a linked list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not an easy (</a:t>
            </a:r>
            <a:r>
              <a:rPr lang="en-US" altLang="en-US" b="1" smtClean="0">
                <a:latin typeface="Symbol" pitchFamily="18" charset="2"/>
                <a:cs typeface="Arial" charset="0"/>
              </a:rPr>
              <a:t>Q</a:t>
            </a:r>
            <a:r>
              <a:rPr lang="en-US" altLang="en-US" smtClean="0">
                <a:latin typeface="Times New Roman" pitchFamily="18" charset="0"/>
                <a:cs typeface="Arial" charset="0"/>
              </a:rPr>
              <a:t>(1)</a:t>
            </a:r>
            <a:r>
              <a:rPr lang="en-US" altLang="en-US" smtClean="0">
                <a:latin typeface="Arial" charset="0"/>
                <a:cs typeface="Arial" charset="0"/>
              </a:rPr>
              <a:t>) way to access children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if we use an array, different problems...</a:t>
            </a:r>
          </a:p>
          <a:p>
            <a:pPr lvl="1">
              <a:buFontTx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 lvl="1"/>
            <a:endParaRPr lang="en-US" altLang="en-US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223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Outline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z="1800" smtClean="0">
                <a:latin typeface="Arial" charset="0"/>
                <a:cs typeface="Arial" charset="0"/>
              </a:rPr>
              <a:t>	</a:t>
            </a:r>
            <a:r>
              <a:rPr lang="en-US" altLang="en-US" smtClean="0">
                <a:latin typeface="Arial" charset="0"/>
                <a:cs typeface="Arial" charset="0"/>
              </a:rPr>
              <a:t>This topic discusses the concept of an abstract tree: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Hierarchical ordering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Description of an Abstract Tree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Applications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Local definitions</a:t>
            </a:r>
          </a:p>
        </p:txBody>
      </p:sp>
    </p:spTree>
    <p:extLst>
      <p:ext uri="{BB962C8B-B14F-4D97-AF65-F5344CB8AC3E}">
        <p14:creationId xmlns:p14="http://schemas.microsoft.com/office/powerpoint/2010/main" val="22983659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References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33400" indent="-533400">
              <a:buFontTx/>
              <a:buNone/>
            </a:pPr>
            <a:r>
              <a:rPr lang="en-US" altLang="en-US" sz="1400" smtClean="0">
                <a:latin typeface="Arial" charset="0"/>
                <a:cs typeface="Arial" charset="0"/>
              </a:rPr>
              <a:t>[1]	Donald E. Knuth, </a:t>
            </a:r>
            <a:r>
              <a:rPr lang="en-US" altLang="en-US" sz="1400" i="1" smtClean="0">
                <a:latin typeface="Arial" charset="0"/>
                <a:cs typeface="Arial" charset="0"/>
              </a:rPr>
              <a:t>The Art of Computer Programming, Volume 1:  Fundamental Algorithms</a:t>
            </a:r>
            <a:r>
              <a:rPr lang="en-US" altLang="en-US" sz="1400" smtClean="0">
                <a:latin typeface="Arial" charset="0"/>
                <a:cs typeface="Arial" charset="0"/>
              </a:rPr>
              <a:t>, 3</a:t>
            </a:r>
            <a:r>
              <a:rPr lang="en-US" altLang="en-US" sz="1400" baseline="30000" smtClean="0">
                <a:latin typeface="Arial" charset="0"/>
                <a:cs typeface="Arial" charset="0"/>
              </a:rPr>
              <a:t>rd</a:t>
            </a:r>
            <a:r>
              <a:rPr lang="en-US" altLang="en-US" sz="1400" smtClean="0">
                <a:latin typeface="Arial" charset="0"/>
                <a:cs typeface="Arial" charset="0"/>
              </a:rPr>
              <a:t> Ed., Addison Wesley, 1997, §2.2.1, p.238.</a:t>
            </a:r>
          </a:p>
        </p:txBody>
      </p:sp>
    </p:spTree>
    <p:extLst>
      <p:ext uri="{BB962C8B-B14F-4D97-AF65-F5344CB8AC3E}">
        <p14:creationId xmlns:p14="http://schemas.microsoft.com/office/powerpoint/2010/main" val="2714594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solidFill>
                  <a:srgbClr val="B2B2B2"/>
                </a:solidFill>
                <a:latin typeface="Arial" charset="0"/>
                <a:cs typeface="Arial" charset="0"/>
              </a:rPr>
              <a:t>Usage Notes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These slides are made publicly available on the web for anyone to use</a:t>
            </a:r>
          </a:p>
          <a:p>
            <a:pPr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If you choose to use them, or a part thereof, for a course at another institution, I ask only three things: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inform me that you are using the slides,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acknowledge my work, and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alert me of any mistakes which I made or changes which you make, and allow me the option of incorporating such changes (with an acknowledgment) in my set of slides</a:t>
            </a:r>
          </a:p>
          <a:p>
            <a:pPr lvl="1" eaLnBrk="1" hangingPunct="1">
              <a:buFontTx/>
              <a:buNone/>
              <a:defRPr/>
            </a:pPr>
            <a:endParaRPr lang="en-US" dirty="0">
              <a:solidFill>
                <a:srgbClr val="B2B2B2"/>
              </a:solidFill>
            </a:endParaRPr>
          </a:p>
          <a:p>
            <a:pPr lvl="1" eaLnBrk="1" hangingPunct="1">
              <a:buFontTx/>
              <a:buNone/>
              <a:defRPr/>
            </a:pPr>
            <a:r>
              <a:rPr lang="en-US" dirty="0">
                <a:solidFill>
                  <a:srgbClr val="B2B2B2"/>
                </a:solidFill>
              </a:rPr>
              <a:t>					</a:t>
            </a:r>
            <a:r>
              <a:rPr lang="en-US" sz="1600" dirty="0">
                <a:solidFill>
                  <a:srgbClr val="B2B2B2"/>
                </a:solidFill>
              </a:rPr>
              <a:t>	Sincerely,</a:t>
            </a:r>
          </a:p>
          <a:p>
            <a:pPr lvl="1" eaLnBrk="1" hangingPunct="1">
              <a:buFontTx/>
              <a:buNone/>
              <a:defRPr/>
            </a:pPr>
            <a:r>
              <a:rPr lang="en-US" sz="1600" dirty="0">
                <a:solidFill>
                  <a:srgbClr val="B2B2B2"/>
                </a:solidFill>
              </a:rPr>
              <a:t>						Douglas Wilhelm Harder, </a:t>
            </a:r>
            <a:r>
              <a:rPr lang="en-US" sz="1600" dirty="0" err="1">
                <a:solidFill>
                  <a:srgbClr val="B2B2B2"/>
                </a:solidFill>
              </a:rPr>
              <a:t>MMath</a:t>
            </a:r>
            <a:endParaRPr lang="en-US" sz="1600" dirty="0">
              <a:solidFill>
                <a:srgbClr val="B2B2B2"/>
              </a:solidFill>
            </a:endParaRPr>
          </a:p>
          <a:p>
            <a:pPr lvl="1" eaLnBrk="1" hangingPunct="1">
              <a:buFontTx/>
              <a:buNone/>
              <a:defRPr/>
            </a:pPr>
            <a:r>
              <a:rPr lang="en-US" sz="1600" dirty="0">
                <a:solidFill>
                  <a:srgbClr val="B2B2B2"/>
                </a:solidFill>
              </a:rPr>
              <a:t>						</a:t>
            </a:r>
            <a:r>
              <a:rPr lang="en-US" sz="1600" b="1" dirty="0">
                <a:solidFill>
                  <a:srgbClr val="B2B2B2"/>
                </a:solidFill>
                <a:latin typeface="Courier New" pitchFamily="49" charset="0"/>
              </a:rPr>
              <a:t>dwharder@alumni.uwaterloo.ca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z="2000" smtClean="0">
                <a:latin typeface="Arial" charset="0"/>
                <a:cs typeface="Arial" charset="0"/>
              </a:rPr>
              <a:t>	A hierarchical ordering of a finite number of objects may be stored in a tree data structure</a:t>
            </a:r>
          </a:p>
          <a:p>
            <a:pPr>
              <a:buFont typeface="Arial" charset="0"/>
              <a:buNone/>
            </a:pPr>
            <a:endParaRPr lang="en-US" altLang="en-US" sz="2000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z="2000" smtClean="0">
                <a:latin typeface="Arial" charset="0"/>
                <a:cs typeface="Arial" charset="0"/>
              </a:rPr>
              <a:t>	Operations on a hierarchically stored container include:</a:t>
            </a:r>
          </a:p>
          <a:p>
            <a:pPr lvl="1"/>
            <a:r>
              <a:rPr lang="en-US" altLang="en-US" sz="1800" smtClean="0">
                <a:latin typeface="Arial" charset="0"/>
                <a:cs typeface="Arial" charset="0"/>
              </a:rPr>
              <a:t>Accessing the root:</a:t>
            </a:r>
          </a:p>
          <a:p>
            <a:pPr lvl="1"/>
            <a:r>
              <a:rPr lang="en-US" altLang="en-US" sz="1800" smtClean="0">
                <a:latin typeface="Arial" charset="0"/>
                <a:cs typeface="Arial" charset="0"/>
              </a:rPr>
              <a:t>Given an object in the container:</a:t>
            </a:r>
          </a:p>
          <a:p>
            <a:pPr lvl="2"/>
            <a:r>
              <a:rPr lang="en-US" altLang="en-US" sz="1600" smtClean="0">
                <a:latin typeface="Arial" charset="0"/>
                <a:cs typeface="Arial" charset="0"/>
              </a:rPr>
              <a:t>Access the parent of the current object</a:t>
            </a:r>
          </a:p>
          <a:p>
            <a:pPr lvl="2"/>
            <a:r>
              <a:rPr lang="en-US" altLang="en-US" sz="1600" smtClean="0">
                <a:latin typeface="Arial" charset="0"/>
                <a:cs typeface="Arial" charset="0"/>
              </a:rPr>
              <a:t>Find the degree of the current object</a:t>
            </a:r>
          </a:p>
          <a:p>
            <a:pPr lvl="2"/>
            <a:r>
              <a:rPr lang="en-US" altLang="en-US" sz="1600" smtClean="0">
                <a:latin typeface="Arial" charset="0"/>
                <a:cs typeface="Arial" charset="0"/>
              </a:rPr>
              <a:t>Get a reference to a child,</a:t>
            </a:r>
          </a:p>
          <a:p>
            <a:pPr lvl="2"/>
            <a:r>
              <a:rPr lang="en-US" altLang="en-US" sz="1600" smtClean="0">
                <a:latin typeface="Arial" charset="0"/>
                <a:cs typeface="Arial" charset="0"/>
              </a:rPr>
              <a:t>Attach a new sub-tree to the current object</a:t>
            </a:r>
          </a:p>
          <a:p>
            <a:pPr lvl="2"/>
            <a:r>
              <a:rPr lang="en-US" altLang="en-US" sz="1600" smtClean="0">
                <a:latin typeface="Arial" charset="0"/>
                <a:cs typeface="Arial" charset="0"/>
              </a:rPr>
              <a:t>Detach this tree from its parent</a:t>
            </a:r>
          </a:p>
        </p:txBody>
      </p:sp>
      <p:sp>
        <p:nvSpPr>
          <p:cNvPr id="6148" name="TextBox 3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4.2.1</a:t>
            </a:r>
          </a:p>
        </p:txBody>
      </p:sp>
    </p:spTree>
    <p:extLst>
      <p:ext uri="{BB962C8B-B14F-4D97-AF65-F5344CB8AC3E}">
        <p14:creationId xmlns:p14="http://schemas.microsoft.com/office/powerpoint/2010/main" val="2123554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5" descr="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463" y="3357563"/>
            <a:ext cx="3902075" cy="292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General Trees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An abstract tree does not restrict the number of nodes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In this tree, the degrees vary:</a:t>
            </a:r>
          </a:p>
        </p:txBody>
      </p:sp>
      <p:graphicFrame>
        <p:nvGraphicFramePr>
          <p:cNvPr id="3113" name="Group 41"/>
          <p:cNvGraphicFramePr>
            <a:graphicFrameLocks noGrp="1"/>
          </p:cNvGraphicFramePr>
          <p:nvPr/>
        </p:nvGraphicFramePr>
        <p:xfrm>
          <a:off x="827088" y="3103563"/>
          <a:ext cx="3384550" cy="1981200"/>
        </p:xfrm>
        <a:graphic>
          <a:graphicData uri="http://schemas.openxmlformats.org/drawingml/2006/table">
            <a:tbl>
              <a:tblPr/>
              <a:tblGrid>
                <a:gridCol w="1152138"/>
                <a:gridCol w="2232412"/>
              </a:tblGrid>
              <a:tr h="2448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Degree</a:t>
                      </a:r>
                    </a:p>
                  </a:txBody>
                  <a:tcPr marL="91447" marR="91447"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Nodes</a:t>
                      </a:r>
                    </a:p>
                  </a:txBody>
                  <a:tcPr marL="91447" marR="91447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48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0</a:t>
                      </a:r>
                    </a:p>
                  </a:txBody>
                  <a:tcPr marL="91447" marR="91447"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D, F, G, J, K, L, M</a:t>
                      </a:r>
                    </a:p>
                  </a:txBody>
                  <a:tcPr marL="91447" marR="91447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48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L="91447" marR="91447"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C</a:t>
                      </a:r>
                    </a:p>
                  </a:txBody>
                  <a:tcPr marL="91447" marR="91447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48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2</a:t>
                      </a:r>
                    </a:p>
                  </a:txBody>
                  <a:tcPr marL="91447" marR="91447"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B, E, H</a:t>
                      </a:r>
                    </a:p>
                  </a:txBody>
                  <a:tcPr marL="91447" marR="91447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448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3</a:t>
                      </a:r>
                    </a:p>
                  </a:txBody>
                  <a:tcPr marL="91447" marR="91447" horzOverflow="overflow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cs typeface="Arial" charset="0"/>
                        </a:rPr>
                        <a:t>I</a:t>
                      </a:r>
                    </a:p>
                  </a:txBody>
                  <a:tcPr marL="91447" marR="91447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185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4.2.1</a:t>
            </a:r>
          </a:p>
        </p:txBody>
      </p:sp>
    </p:spTree>
    <p:extLst>
      <p:ext uri="{BB962C8B-B14F-4D97-AF65-F5344CB8AC3E}">
        <p14:creationId xmlns:p14="http://schemas.microsoft.com/office/powerpoint/2010/main" val="2425098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General Trees:  Design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z="1800" smtClean="0">
                <a:latin typeface="Arial" charset="0"/>
                <a:cs typeface="Arial" charset="0"/>
              </a:rPr>
              <a:t>	</a:t>
            </a:r>
            <a:r>
              <a:rPr lang="en-US" altLang="en-US" smtClean="0">
                <a:latin typeface="Arial" charset="0"/>
                <a:cs typeface="Arial" charset="0"/>
              </a:rPr>
              <a:t>We can implement a general tree by using a class which: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Stores an element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Stores the children in a linked-list</a:t>
            </a:r>
          </a:p>
        </p:txBody>
      </p:sp>
      <p:pic>
        <p:nvPicPr>
          <p:cNvPr id="8196" name="Picture 4" descr="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3789363"/>
            <a:ext cx="3311525" cy="248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7" name="TextBox 4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4.2.2</a:t>
            </a:r>
          </a:p>
        </p:txBody>
      </p:sp>
    </p:spTree>
    <p:extLst>
      <p:ext uri="{BB962C8B-B14F-4D97-AF65-F5344CB8AC3E}">
        <p14:creationId xmlns:p14="http://schemas.microsoft.com/office/powerpoint/2010/main" val="305416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z="1400" dirty="0" smtClean="0">
                <a:latin typeface="Arial" charset="0"/>
                <a:cs typeface="Arial" charset="0"/>
              </a:rPr>
              <a:t>	</a:t>
            </a:r>
            <a:r>
              <a:rPr lang="en-US" altLang="en-US" dirty="0" smtClean="0">
                <a:latin typeface="Arial" charset="0"/>
                <a:cs typeface="Arial" charset="0"/>
              </a:rPr>
              <a:t>The class definition would be:</a:t>
            </a:r>
            <a:endParaRPr lang="en-US" altLang="en-US" sz="1600" dirty="0" smtClean="0">
              <a:latin typeface="Arial" charset="0"/>
              <a:cs typeface="Arial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template &lt;typename Type&gt;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class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{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private: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Type element;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*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parent_node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ece250::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Single_list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&lt;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*&gt; children;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 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public: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( Type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&amp; = Type(),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* =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nullptr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);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 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Type retrieve()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*parent()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int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degree()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is_root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()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is_leaf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()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*child(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int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n )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 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int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height()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endParaRPr lang="en-US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void insert( Type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&amp; );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void 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attach( </a:t>
            </a:r>
            <a:r>
              <a:rPr lang="en-US" altLang="en-US" sz="12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* );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        void detach();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200" dirty="0" smtClean="0">
                <a:latin typeface="Consolas" pitchFamily="49" charset="0"/>
                <a:cs typeface="Consolas" pitchFamily="49" charset="0"/>
              </a:rPr>
              <a:t>};</a:t>
            </a:r>
            <a:endParaRPr lang="en-CA" altLang="en-US" sz="1200" dirty="0" smtClean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9220" name="TextBox 3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4.2.2</a:t>
            </a:r>
          </a:p>
        </p:txBody>
      </p:sp>
    </p:spTree>
    <p:extLst>
      <p:ext uri="{BB962C8B-B14F-4D97-AF65-F5344CB8AC3E}">
        <p14:creationId xmlns:p14="http://schemas.microsoft.com/office/powerpoint/2010/main" val="1788275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  <a:endParaRPr lang="en-CA" altLang="en-US" smtClean="0">
              <a:latin typeface="Arial" charset="0"/>
              <a:cs typeface="Arial" charset="0"/>
            </a:endParaRP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CA" altLang="en-US" smtClean="0">
                <a:latin typeface="Arial" charset="0"/>
                <a:cs typeface="Arial" charset="0"/>
              </a:rPr>
              <a:t>	The tree with six nodes would be stored as follows:</a:t>
            </a:r>
          </a:p>
        </p:txBody>
      </p:sp>
      <p:pic>
        <p:nvPicPr>
          <p:cNvPr id="10244" name="Picture 4" descr="C:\Users\dwharder\Desktop\simptre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13" y="2060575"/>
            <a:ext cx="6911975" cy="388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4.2.2</a:t>
            </a:r>
          </a:p>
        </p:txBody>
      </p:sp>
    </p:spTree>
    <p:extLst>
      <p:ext uri="{BB962C8B-B14F-4D97-AF65-F5344CB8AC3E}">
        <p14:creationId xmlns:p14="http://schemas.microsoft.com/office/powerpoint/2010/main" val="4277321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z="1800" smtClean="0">
                <a:latin typeface="Arial" charset="0"/>
                <a:cs typeface="Arial" charset="0"/>
              </a:rPr>
              <a:t>	</a:t>
            </a:r>
            <a:r>
              <a:rPr lang="en-US" altLang="en-US" smtClean="0">
                <a:latin typeface="Arial" charset="0"/>
                <a:cs typeface="Arial" charset="0"/>
              </a:rPr>
              <a:t>Much of the functionality is similar to that of the </a:t>
            </a:r>
            <a:r>
              <a:rPr lang="en-US" altLang="en-US" smtClean="0">
                <a:latin typeface="Consolas" pitchFamily="49" charset="0"/>
                <a:cs typeface="Consolas" pitchFamily="49" charset="0"/>
              </a:rPr>
              <a:t>Single_list</a:t>
            </a:r>
            <a:r>
              <a:rPr lang="en-US" altLang="en-US" smtClean="0">
                <a:latin typeface="Arial" charset="0"/>
                <a:cs typeface="Arial" charset="0"/>
              </a:rPr>
              <a:t> class:</a:t>
            </a:r>
          </a:p>
          <a:p>
            <a:pPr lvl="2">
              <a:buFont typeface="Arial" charset="0"/>
              <a:buNone/>
            </a:pPr>
            <a:endParaRPr lang="en-US" altLang="en-US" sz="140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Simple_tree&lt;Type&gt;::Simple_tree( Type const &amp;obj, Simple_tree *p ):</a:t>
            </a: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element( obj ),</a:t>
            </a: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parent_node( p ) {</a:t>
            </a: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    // Empty constructor</a:t>
            </a: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2">
              <a:buFont typeface="Arial" charset="0"/>
              <a:buNone/>
            </a:pPr>
            <a:endParaRPr lang="en-US" altLang="en-US" sz="140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Type Simple_tree&lt;Type&gt;::retrieve() const {</a:t>
            </a: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    return element;</a:t>
            </a: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2">
              <a:buFont typeface="Arial" charset="0"/>
              <a:buNone/>
            </a:pPr>
            <a:endParaRPr lang="en-US" altLang="en-US" sz="140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Simple_tree&lt;Type&gt; *Simple_tree&lt;Type&gt;::parent() const {</a:t>
            </a: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    return parent_node;</a:t>
            </a:r>
          </a:p>
          <a:p>
            <a:pPr lvl="2">
              <a:buFont typeface="Arial" charset="0"/>
              <a:buNone/>
            </a:pPr>
            <a:r>
              <a:rPr lang="en-US" altLang="en-US" sz="1400" smtClean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1268" name="TextBox 3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4.2.2.1</a:t>
            </a:r>
          </a:p>
        </p:txBody>
      </p:sp>
    </p:spTree>
    <p:extLst>
      <p:ext uri="{BB962C8B-B14F-4D97-AF65-F5344CB8AC3E}">
        <p14:creationId xmlns:p14="http://schemas.microsoft.com/office/powerpoint/2010/main" val="3346901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Implementation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z="1800" dirty="0" smtClean="0">
                <a:latin typeface="Arial" charset="0"/>
                <a:cs typeface="Arial" charset="0"/>
              </a:rPr>
              <a:t>	</a:t>
            </a:r>
            <a:r>
              <a:rPr lang="en-US" altLang="en-US" dirty="0" smtClean="0">
                <a:latin typeface="Arial" charset="0"/>
                <a:cs typeface="Arial" charset="0"/>
              </a:rPr>
              <a:t>Much of the functionality is similar to that of the </a:t>
            </a:r>
            <a:r>
              <a:rPr lang="en-US" altLang="en-US" dirty="0" err="1" smtClean="0">
                <a:latin typeface="Consolas" pitchFamily="49" charset="0"/>
                <a:cs typeface="Consolas" pitchFamily="49" charset="0"/>
              </a:rPr>
              <a:t>Single_list</a:t>
            </a:r>
            <a:r>
              <a:rPr lang="en-US" altLang="en-US" dirty="0" smtClean="0">
                <a:latin typeface="Arial" charset="0"/>
                <a:cs typeface="Arial" charset="0"/>
              </a:rPr>
              <a:t> class:</a:t>
            </a:r>
          </a:p>
          <a:p>
            <a:pPr lvl="2">
              <a:buFont typeface="Arial" charset="0"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2">
              <a:buFont typeface="Arial" charset="0"/>
              <a:buNone/>
            </a:pP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is_root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()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 typeface="Arial" charset="0"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return ( parent() ==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nullptr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);</a:t>
            </a:r>
          </a:p>
          <a:p>
            <a:pPr lvl="2">
              <a:buFont typeface="Arial" charset="0"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2">
              <a:buFont typeface="Arial" charset="0"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2">
              <a:buFont typeface="Arial" charset="0"/>
              <a:buNone/>
            </a:pP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int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&lt;Type&gt;::degree()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 typeface="Arial" charset="0"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return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children.size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pPr lvl="2">
              <a:buFont typeface="Arial" charset="0"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2">
              <a:buFont typeface="Arial" charset="0"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 typeface="Arial" charset="0"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2">
              <a:buFont typeface="Arial" charset="0"/>
              <a:buNone/>
            </a:pP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bool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is_leaf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()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 typeface="Arial" charset="0"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return ( degree() == 0 );</a:t>
            </a:r>
          </a:p>
          <a:p>
            <a:pPr lvl="2">
              <a:buFont typeface="Arial" charset="0"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12292" name="TextBox 3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CA" altLang="en-US" sz="1800"/>
              <a:t>4.2.2.1</a:t>
            </a:r>
          </a:p>
        </p:txBody>
      </p:sp>
    </p:spTree>
    <p:extLst>
      <p:ext uri="{BB962C8B-B14F-4D97-AF65-F5344CB8AC3E}">
        <p14:creationId xmlns:p14="http://schemas.microsoft.com/office/powerpoint/2010/main" val="2176388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8878</TotalTime>
  <Words>187</Words>
  <Application>Microsoft Office PowerPoint</Application>
  <PresentationFormat>On-screen Show (4:3)</PresentationFormat>
  <Paragraphs>280</Paragraphs>
  <Slides>21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Custom Design</vt:lpstr>
      <vt:lpstr>PowerPoint Presentation</vt:lpstr>
      <vt:lpstr>Outline</vt:lpstr>
      <vt:lpstr>Outline</vt:lpstr>
      <vt:lpstr>General Trees</vt:lpstr>
      <vt:lpstr>General Trees:  Design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Implementation</vt:lpstr>
      <vt:lpstr>Locally Defined Orders</vt:lpstr>
      <vt:lpstr>Locally Defined Orders</vt:lpstr>
      <vt:lpstr>Summary</vt:lpstr>
      <vt:lpstr>References</vt:lpstr>
      <vt:lpstr>Usage Notes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ECE 250 Algorithms and Data Structures</dc:title>
  <dc:creator>dwharder</dc:creator>
  <cp:lastModifiedBy>Douglas Wilhelm Harder</cp:lastModifiedBy>
  <cp:revision>451</cp:revision>
  <dcterms:created xsi:type="dcterms:W3CDTF">2009-09-11T23:00:44Z</dcterms:created>
  <dcterms:modified xsi:type="dcterms:W3CDTF">2014-03-18T17:02:27Z</dcterms:modified>
</cp:coreProperties>
</file>

<file path=docProps/thumbnail.jpeg>
</file>